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82" r:id="rId5"/>
    <p:sldId id="289" r:id="rId6"/>
    <p:sldId id="287" r:id="rId7"/>
    <p:sldId id="291" r:id="rId8"/>
    <p:sldId id="294" r:id="rId9"/>
    <p:sldId id="283" r:id="rId10"/>
    <p:sldId id="296" r:id="rId11"/>
    <p:sldId id="297" r:id="rId12"/>
    <p:sldId id="298" r:id="rId13"/>
    <p:sldId id="295" r:id="rId14"/>
  </p:sldIdLst>
  <p:sldSz cx="12188825" cy="6858000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80" autoAdjust="0"/>
  </p:normalViewPr>
  <p:slideViewPr>
    <p:cSldViewPr showGuides="1">
      <p:cViewPr varScale="1">
        <p:scale>
          <a:sx n="73" d="100"/>
          <a:sy n="73" d="100"/>
        </p:scale>
        <p:origin x="96" y="1507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12/7/2018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12/7/2018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12/7/2018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12/7/2018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12/7/2018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12/7/2018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12/7/2018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12/7/2018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12/7/2018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12/7/2018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12/7/2018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2010.igem.org/Team:Debrecen-Hungary/Team_meetings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UK_OTRS_workshop_2012_12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UK_OTRS_workshop_2012_12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eliabuarque.blogspot.com/2013/03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.aacu.org/iMIS/AACUR/Membership/MemberListAACU.aspx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cure.aacu.org/iMIS/AACUR/Events/Event_Display.aspx?EventKey=WEB18120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DHE Learning Outcomes Assessment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Dr. Robert Awkward, Director of Learning Outcomes Assessment</a:t>
            </a:r>
          </a:p>
          <a:p>
            <a:r>
              <a:rPr lang="en-US" dirty="0"/>
              <a:t>November 30, 2018</a:t>
            </a:r>
          </a:p>
        </p:txBody>
      </p:sp>
      <p:pic>
        <p:nvPicPr>
          <p:cNvPr id="4" name="Picture 2" descr="C:\Users\rawkward\Pictures\Seal+Logotype_Stacked2.png">
            <a:extLst>
              <a:ext uri="{FF2B5EF4-FFF2-40B4-BE49-F238E27FC236}">
                <a16:creationId xmlns:a16="http://schemas.microsoft.com/office/drawing/2014/main" id="{E4C2BAD0-D050-4B05-8A73-968CCD7C3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212" y="469901"/>
            <a:ext cx="2362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88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Questions…Comments?</a:t>
            </a:r>
          </a:p>
          <a:p>
            <a:endParaRPr lang="en-US" dirty="0"/>
          </a:p>
          <a:p>
            <a:r>
              <a:rPr lang="en-US" dirty="0"/>
              <a:t>Thank You!!</a:t>
            </a:r>
          </a:p>
        </p:txBody>
      </p:sp>
      <p:pic>
        <p:nvPicPr>
          <p:cNvPr id="4" name="Picture 2" descr="C:\Users\rawkward\Pictures\Seal+Logotype_Stacked2.png">
            <a:extLst>
              <a:ext uri="{FF2B5EF4-FFF2-40B4-BE49-F238E27FC236}">
                <a16:creationId xmlns:a16="http://schemas.microsoft.com/office/drawing/2014/main" id="{DE9C1B9F-F076-452B-B0E9-EEF04C3B2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" y="482600"/>
            <a:ext cx="2362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54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31BD-8721-4EE3-B71B-2647CB400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1D812-4C08-4F24-B16C-32B8803FE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Amcoa Team Meetings (all at QCC):</a:t>
            </a:r>
          </a:p>
          <a:p>
            <a:pPr lvl="1"/>
            <a:r>
              <a:rPr lang="en-US" dirty="0"/>
              <a:t>Fri., Sept. 28: “Institutional Assessment Program Panel: Learning from Our Peers”</a:t>
            </a:r>
          </a:p>
          <a:p>
            <a:pPr lvl="1"/>
            <a:r>
              <a:rPr lang="en-US" dirty="0"/>
              <a:t>Fri., Nov. 30: Dr. Patricia O’Brien, SND, Sr. Vice President, and Dr. Laura Gambino, Vice President at the New England Commission for Higher Education</a:t>
            </a:r>
          </a:p>
          <a:p>
            <a:pPr lvl="1"/>
            <a:r>
              <a:rPr lang="en-US" dirty="0"/>
              <a:t>Fri., Feb. 1: TBD</a:t>
            </a:r>
          </a:p>
          <a:p>
            <a:pPr lvl="1"/>
            <a:r>
              <a:rPr lang="en-US" dirty="0"/>
              <a:t>Fri., March 29: TBD</a:t>
            </a:r>
          </a:p>
          <a:p>
            <a:r>
              <a:rPr lang="en-US" dirty="0"/>
              <a:t>Task Force on Statewide Assessment (all at QCC):</a:t>
            </a:r>
          </a:p>
          <a:p>
            <a:pPr lvl="1"/>
            <a:r>
              <a:rPr lang="en-US" dirty="0"/>
              <a:t>Oct. 16: Dr. James Dottin, Chair, Business Administration Department, Middlesex Community College</a:t>
            </a:r>
          </a:p>
          <a:p>
            <a:pPr lvl="1"/>
            <a:r>
              <a:rPr lang="en-US" dirty="0"/>
              <a:t>Jan. 17: TBD</a:t>
            </a:r>
          </a:p>
          <a:p>
            <a:pPr lvl="1"/>
            <a:r>
              <a:rPr lang="en-US" dirty="0"/>
              <a:t>March 8: TBD</a:t>
            </a:r>
          </a:p>
          <a:p>
            <a:r>
              <a:rPr lang="en-US" dirty="0"/>
              <a:t>Eighth Annual Assessment Conference: Place and date TBD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007FC9-15C5-47D3-984E-E70036C91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66012" y="228600"/>
            <a:ext cx="32004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6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7E4AE-FBAD-48BD-AE07-5F3EE5825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93626-9227-4487-939E-2D5CDA1C3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Regional Professional Development</a:t>
            </a:r>
            <a:endParaRPr lang="en-US" dirty="0"/>
          </a:p>
          <a:p>
            <a:r>
              <a:rPr lang="en-US" dirty="0"/>
              <a:t>Assignment Design &amp; Rubric Alignment Charrettes</a:t>
            </a:r>
          </a:p>
          <a:p>
            <a:pPr lvl="1"/>
            <a:r>
              <a:rPr lang="en-US" dirty="0"/>
              <a:t>Objectives: Improve student learning, links learning &amp; teaching with assessment, better data, and equity</a:t>
            </a:r>
          </a:p>
          <a:p>
            <a:pPr lvl="1"/>
            <a:r>
              <a:rPr lang="en-US" dirty="0"/>
              <a:t>Expected Outcomes: Increase participation in VALUE Institute, create more effective assignments, and employ the use of TILT design</a:t>
            </a:r>
          </a:p>
          <a:p>
            <a:pPr lvl="1"/>
            <a:r>
              <a:rPr lang="en-US" dirty="0"/>
              <a:t>Targeted to faculty</a:t>
            </a:r>
          </a:p>
          <a:p>
            <a:pPr lvl="1"/>
            <a:r>
              <a:rPr lang="en-US" dirty="0"/>
              <a:t>Incentives for attendance: Hands-on session using their own assignment, held on Friday, and food/refreshments</a:t>
            </a:r>
          </a:p>
          <a:p>
            <a:pPr lvl="1"/>
            <a:r>
              <a:rPr lang="en-US" dirty="0"/>
              <a:t>Regionally located:</a:t>
            </a:r>
          </a:p>
          <a:p>
            <a:pPr lvl="2"/>
            <a:r>
              <a:rPr lang="en-US" dirty="0"/>
              <a:t>North Region at North Shore Community College on November 2 (9am – 1pm)</a:t>
            </a:r>
          </a:p>
          <a:p>
            <a:pPr lvl="2"/>
            <a:r>
              <a:rPr lang="en-US" dirty="0"/>
              <a:t>Boston Metro Region at UMass Boston on Friday, December 7 (9am – 1pm)</a:t>
            </a:r>
          </a:p>
          <a:p>
            <a:pPr lvl="2"/>
            <a:r>
              <a:rPr lang="en-US" dirty="0"/>
              <a:t>Central Region at Worcester State University, January 2019</a:t>
            </a:r>
          </a:p>
          <a:p>
            <a:pPr lvl="2"/>
            <a:r>
              <a:rPr lang="en-US" dirty="0"/>
              <a:t>Western Region at Westfield State University, February 8, 2019</a:t>
            </a:r>
          </a:p>
          <a:p>
            <a:pPr lvl="1"/>
            <a:r>
              <a:rPr lang="en-US" dirty="0"/>
              <a:t>Use local assessment leaders as faculty (Dr. Bonnie Orcutt and Dr. Sarah Strout, Worcester State University)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B71A09-5713-4C5E-A16C-9CA49DA389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23212" y="381000"/>
            <a:ext cx="3505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1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7E4AE-FBAD-48BD-AE07-5F3EE5825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93626-9227-4487-939E-2D5CDA1C3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Regional Professional Development</a:t>
            </a:r>
            <a:endParaRPr lang="en-US" dirty="0"/>
          </a:p>
          <a:p>
            <a:r>
              <a:rPr lang="en-US" dirty="0"/>
              <a:t>Quantitative Literacy Workshops</a:t>
            </a:r>
          </a:p>
          <a:p>
            <a:pPr lvl="1"/>
            <a:r>
              <a:rPr lang="en-US" dirty="0"/>
              <a:t>Objectives: Addresses area of focus from Refinement Year MSC, improve student learning, expands the use of quantitative literacy across the curriculum, links learning &amp; teaching with assessment, better data, and equity</a:t>
            </a:r>
          </a:p>
          <a:p>
            <a:pPr lvl="1"/>
            <a:r>
              <a:rPr lang="en-US" dirty="0"/>
              <a:t>Expected Outcomes: Create more effective assignments, employ the use of TILT design, and illustrate student utilization of quantitative literacy</a:t>
            </a:r>
          </a:p>
          <a:p>
            <a:pPr lvl="1"/>
            <a:r>
              <a:rPr lang="en-US" dirty="0"/>
              <a:t>Targeted to cross-discipline faculty</a:t>
            </a:r>
          </a:p>
          <a:p>
            <a:pPr lvl="1"/>
            <a:r>
              <a:rPr lang="en-US" dirty="0"/>
              <a:t>Incentives for attendance: Hands-on session using their own assignment, held on Friday, and food/refreshments</a:t>
            </a:r>
          </a:p>
          <a:p>
            <a:pPr lvl="1"/>
            <a:r>
              <a:rPr lang="en-US" dirty="0"/>
              <a:t>Regionally located, i.e., West, Central, North, Boston Metro, and Southeast (Bridgewater State)</a:t>
            </a:r>
          </a:p>
          <a:p>
            <a:pPr lvl="1"/>
            <a:r>
              <a:rPr lang="en-US" dirty="0"/>
              <a:t>Support the SEQuel Conference at Bridgewater State</a:t>
            </a:r>
          </a:p>
          <a:p>
            <a:pPr lvl="1"/>
            <a:r>
              <a:rPr lang="en-US" dirty="0"/>
              <a:t>Spring 2019</a:t>
            </a:r>
          </a:p>
          <a:p>
            <a:pPr lvl="1"/>
            <a:r>
              <a:rPr lang="en-US" dirty="0"/>
              <a:t>Host guest speakers and showcase local faculty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BDB4E9-74BB-47F8-B684-E364898245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13612" y="177800"/>
            <a:ext cx="38481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6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8D85-2919-4724-9C8C-5966C1546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MassTransfer Pathways Student Learning Outcomes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E19D6-5C67-4A77-9CC6-6B2BFC96C6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Carryover from AY 2018</a:t>
            </a:r>
          </a:p>
          <a:p>
            <a:r>
              <a:rPr lang="en-US" dirty="0"/>
              <a:t>Business Administration</a:t>
            </a:r>
          </a:p>
          <a:p>
            <a:r>
              <a:rPr lang="en-US" dirty="0"/>
              <a:t>Criminal Justice</a:t>
            </a:r>
          </a:p>
          <a:p>
            <a:r>
              <a:rPr lang="en-US" dirty="0"/>
              <a:t>Early Childhood Education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F372B-6D99-46EF-91CA-6AD0049A27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New for AY 2019</a:t>
            </a:r>
          </a:p>
          <a:p>
            <a:r>
              <a:rPr lang="en-US" dirty="0"/>
              <a:t>Elementary Education</a:t>
            </a:r>
          </a:p>
          <a:p>
            <a:r>
              <a:rPr lang="en-US" dirty="0"/>
              <a:t>Engineering</a:t>
            </a:r>
          </a:p>
          <a:p>
            <a:r>
              <a:rPr lang="en-US" dirty="0"/>
              <a:t>Fine Arts &amp; Graphics</a:t>
            </a:r>
          </a:p>
          <a:p>
            <a:r>
              <a:rPr lang="en-US" dirty="0">
                <a:solidFill>
                  <a:schemeClr val="tx2"/>
                </a:solidFill>
              </a:rPr>
              <a:t>General Education: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Behavioral &amp; Social Sciences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Humanities &amp; Fine Arts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Natural &amp; Physical Sciences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English Composition/Writing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Math</a:t>
            </a:r>
          </a:p>
          <a:p>
            <a:r>
              <a:rPr lang="en-US" dirty="0"/>
              <a:t>Math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9C9AE1-1773-43FE-B648-6A9645DB0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33365" y="3657600"/>
            <a:ext cx="2590800" cy="2667000"/>
          </a:xfrm>
          <a:prstGeom prst="rect">
            <a:avLst/>
          </a:prstGeom>
        </p:spPr>
      </p:pic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2BEED1E9-98D3-4759-B378-201811C787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847" y="2057400"/>
            <a:ext cx="380565" cy="381000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E6D3C7EB-F132-42AA-84B6-9D3BCCBF49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846" y="2514600"/>
            <a:ext cx="38056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8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BA08F-8E0A-446F-A8BF-53AE04BBE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Open Educational Resources (OER) Working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42EA1-E891-4137-BE18-9FE7949F8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473200"/>
            <a:ext cx="10157354" cy="48514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Kickoff meeting held on Monday, November 26 at Quinsigamond Community College</a:t>
            </a:r>
          </a:p>
          <a:p>
            <a:r>
              <a:rPr lang="en-US" dirty="0"/>
              <a:t>Presenters included:</a:t>
            </a:r>
          </a:p>
          <a:p>
            <a:pPr lvl="1"/>
            <a:r>
              <a:rPr lang="en-US" dirty="0"/>
              <a:t>DHE (Pat Marshall, PIF, and Government Relations)</a:t>
            </a:r>
          </a:p>
          <a:p>
            <a:pPr lvl="1"/>
            <a:r>
              <a:rPr lang="en-US" dirty="0"/>
              <a:t>Student Advisory Council</a:t>
            </a:r>
          </a:p>
          <a:p>
            <a:pPr lvl="1"/>
            <a:r>
              <a:rPr lang="en-US" dirty="0"/>
              <a:t>Institutions (#GoOpen, Northern Essex, Salem State and UMass Amherst)</a:t>
            </a:r>
          </a:p>
          <a:p>
            <a:pPr lvl="1"/>
            <a:r>
              <a:rPr lang="en-US" dirty="0"/>
              <a:t>Nicole Allen, Director of Open Education, SPARC (Scholarly Publishing and Academic Resources Coalition)</a:t>
            </a:r>
          </a:p>
          <a:p>
            <a:r>
              <a:rPr lang="en-US" dirty="0"/>
              <a:t>Established sub-committees: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Conducting an OER Prevalence Survey</a:t>
            </a:r>
          </a:p>
          <a:p>
            <a:r>
              <a:rPr lang="en-US" dirty="0"/>
              <a:t>Timetable – Complete its work by early April 2019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6D3ED17-0D8A-4442-BF8E-141A9EADAA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014107"/>
              </p:ext>
            </p:extLst>
          </p:nvPr>
        </p:nvGraphicFramePr>
        <p:xfrm>
          <a:off x="2055812" y="3733800"/>
          <a:ext cx="8101543" cy="16459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15113">
                  <a:extLst>
                    <a:ext uri="{9D8B030D-6E8A-4147-A177-3AD203B41FA5}">
                      <a16:colId xmlns:a16="http://schemas.microsoft.com/office/drawing/2014/main" val="1000361313"/>
                    </a:ext>
                  </a:extLst>
                </a:gridCol>
                <a:gridCol w="4386430">
                  <a:extLst>
                    <a:ext uri="{9D8B030D-6E8A-4147-A177-3AD203B41FA5}">
                      <a16:colId xmlns:a16="http://schemas.microsoft.com/office/drawing/2014/main" val="2428845748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250185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en-US" sz="1800" dirty="0"/>
                        <a:t>Stakeholders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Legislation/Policy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67364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en-US" sz="1800" dirty="0"/>
                        <a:t>Marketing &amp; Communications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Faculty Education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643506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en-US" sz="1800" dirty="0"/>
                        <a:t>OER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283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6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3D944-E772-475F-B43E-F771AEE57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OER Working Group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249A4-4B51-4DC5-818C-FC565CD73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dirty="0"/>
              <a:t>Matt Bejune, Executive Director, Libraries, Worcester State University</a:t>
            </a:r>
          </a:p>
          <a:p>
            <a:pPr lvl="0"/>
            <a:r>
              <a:rPr lang="en-US" dirty="0"/>
              <a:t>Marilyn Billings, Head, Office of Scholarly Communications Library, University of Massachusetts Amherst, </a:t>
            </a:r>
            <a:r>
              <a:rPr lang="en-US" i="1" dirty="0"/>
              <a:t>Co-Chair</a:t>
            </a:r>
            <a:endParaRPr lang="en-US" dirty="0"/>
          </a:p>
          <a:p>
            <a:pPr lvl="0"/>
            <a:r>
              <a:rPr lang="en-US" dirty="0"/>
              <a:t>LaDonna Bridges, Associate Dean of Academic Success, Framingham State University</a:t>
            </a:r>
          </a:p>
          <a:p>
            <a:pPr lvl="0"/>
            <a:r>
              <a:rPr lang="en-US" dirty="0"/>
              <a:t>Barry Brown, Follett Bookstore Manager and Adjunct English Faculty, Middlesex Community College </a:t>
            </a:r>
          </a:p>
          <a:p>
            <a:pPr lvl="0"/>
            <a:r>
              <a:rPr lang="en-US" dirty="0"/>
              <a:t>Jody Carson, Associate Professor of Early Childhood Education, Northern Essex Community College</a:t>
            </a:r>
          </a:p>
          <a:p>
            <a:pPr lvl="0"/>
            <a:r>
              <a:rPr lang="en-US" dirty="0"/>
              <a:t>Cherie Comeau, Sr. Manager, Leadership &amp; Organizational Development, Consigli Construction Co., Inc. </a:t>
            </a:r>
          </a:p>
          <a:p>
            <a:pPr lvl="0"/>
            <a:r>
              <a:rPr lang="en-US" dirty="0"/>
              <a:t>Eileen Cusick, Associate Professor of Information Technology, Springfield Technical Community College</a:t>
            </a:r>
          </a:p>
          <a:p>
            <a:pPr lvl="0"/>
            <a:r>
              <a:rPr lang="en-US" dirty="0"/>
              <a:t>Catherine Sughrue Etter, Professor of Science, Cape Cod Community College</a:t>
            </a:r>
          </a:p>
          <a:p>
            <a:pPr lvl="0"/>
            <a:r>
              <a:rPr lang="en-US" dirty="0"/>
              <a:t>Millie Gonzalez, Interim Chief Diversity &amp; Inclusion Officer, Framingham State University</a:t>
            </a:r>
          </a:p>
          <a:p>
            <a:pPr lvl="0"/>
            <a:r>
              <a:rPr lang="en-US" dirty="0"/>
              <a:t>George Hart, Director of Libraries, University of Massachusetts Lowell</a:t>
            </a:r>
          </a:p>
          <a:p>
            <a:pPr lvl="0"/>
            <a:r>
              <a:rPr lang="en-US" dirty="0"/>
              <a:t>Karen Hines, Associate Professor of Business &amp; Technology, Holyoke Community College</a:t>
            </a:r>
          </a:p>
        </p:txBody>
      </p:sp>
    </p:spTree>
    <p:extLst>
      <p:ext uri="{BB962C8B-B14F-4D97-AF65-F5344CB8AC3E}">
        <p14:creationId xmlns:p14="http://schemas.microsoft.com/office/powerpoint/2010/main" val="306913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06336-543D-4276-A3B0-CCAB2E64E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OER Working Group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580F-62D9-4159-9A82-264FB37D1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dirty="0"/>
              <a:t>Elizabeth McKeigue, Executive Director, Libraries, Salem State University</a:t>
            </a:r>
          </a:p>
          <a:p>
            <a:pPr lvl="0"/>
            <a:r>
              <a:rPr lang="en-US" dirty="0"/>
              <a:t>Apurva Mehta, Associate Chief Information Officer, University of Massachusetts Boston</a:t>
            </a:r>
          </a:p>
          <a:p>
            <a:pPr lvl="0"/>
            <a:r>
              <a:rPr lang="en-US" dirty="0"/>
              <a:t>Christopher J. O’Donnell, President, Massachusetts State College Association; and Professor of Science &amp; Math, Massachusetts Maritime Academy</a:t>
            </a:r>
          </a:p>
          <a:p>
            <a:pPr lvl="0"/>
            <a:r>
              <a:rPr lang="en-US" dirty="0"/>
              <a:t>Arlene Rodriquez, Vice President of Academic Affairs, Cape Cod Community College</a:t>
            </a:r>
          </a:p>
          <a:p>
            <a:pPr lvl="0"/>
            <a:r>
              <a:rPr lang="en-US" dirty="0"/>
              <a:t>Donna Maturi, Coordinator of Library Services, Professional Development, Middlesex Community College</a:t>
            </a:r>
          </a:p>
          <a:p>
            <a:pPr lvl="0"/>
            <a:r>
              <a:rPr lang="en-US" dirty="0"/>
              <a:t>Jeremy Smith, Digital Project Manager, University of Massachusetts Amherst</a:t>
            </a:r>
          </a:p>
          <a:p>
            <a:pPr lvl="0"/>
            <a:r>
              <a:rPr lang="en-US" dirty="0"/>
              <a:t>Susan Tashjian, Coordinator of Instructional Technology, Northern Essex Community College, </a:t>
            </a:r>
            <a:r>
              <a:rPr lang="en-US" i="1" dirty="0"/>
              <a:t>Co-Chair</a:t>
            </a:r>
            <a:endParaRPr lang="en-US" dirty="0"/>
          </a:p>
          <a:p>
            <a:pPr lvl="0"/>
            <a:r>
              <a:rPr lang="en-US" dirty="0"/>
              <a:t>Margaret Wong, President, Massachusetts Community College Council</a:t>
            </a:r>
          </a:p>
          <a:p>
            <a:pPr lvl="0"/>
            <a:r>
              <a:rPr lang="en-US" dirty="0"/>
              <a:t>Adrienne Wooters, Associate Dean, Academic Affairs, Massachusetts College of Liberal Arts</a:t>
            </a:r>
          </a:p>
          <a:p>
            <a:pPr lvl="0"/>
            <a:r>
              <a:rPr lang="en-US" dirty="0"/>
              <a:t>Two student representatives from the Student Advisory Council: Morgan Mayo (Middlesex Community College) and Nick Papa (Salem State)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51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040F1-8F86-4D7E-91AB-06F18385F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AAC&amp;U VALUE Institute Webinar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DA1269-D341-46C5-AD07-D743F9B7D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2" y="4213830"/>
            <a:ext cx="6286500" cy="238125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A6A451-12A1-425A-9921-3E6E7FF82930}"/>
              </a:ext>
            </a:extLst>
          </p:cNvPr>
          <p:cNvSpPr/>
          <p:nvPr/>
        </p:nvSpPr>
        <p:spPr>
          <a:xfrm>
            <a:off x="1217612" y="1905506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solidFill>
                  <a:srgbClr val="840009"/>
                </a:solidFill>
                <a:latin typeface="&amp;quot"/>
              </a:rPr>
              <a:t>Webinar - The Landscape of Learning: What We Know from the Inaugural Year of the VALUE Institute</a:t>
            </a:r>
          </a:p>
          <a:p>
            <a:pPr fontAlgn="base"/>
            <a:r>
              <a:rPr lang="en-US" dirty="0">
                <a:solidFill>
                  <a:srgbClr val="000000"/>
                </a:solidFill>
                <a:latin typeface="&amp;quot"/>
              </a:rPr>
              <a:t>December 4, 2018</a:t>
            </a:r>
          </a:p>
          <a:p>
            <a:pPr fontAlgn="base"/>
            <a:r>
              <a:rPr lang="en-US" dirty="0">
                <a:solidFill>
                  <a:srgbClr val="000000"/>
                </a:solidFill>
                <a:latin typeface="&amp;quot"/>
              </a:rPr>
              <a:t>Online, 2:00-3:00 p.m., ET</a:t>
            </a:r>
            <a:endParaRPr lang="en-US" b="1" dirty="0">
              <a:solidFill>
                <a:srgbClr val="000000"/>
              </a:solidFill>
              <a:latin typeface="&amp;quot"/>
            </a:endParaRPr>
          </a:p>
          <a:p>
            <a:pPr fontAlgn="base"/>
            <a:r>
              <a:rPr lang="en-US" b="1" dirty="0">
                <a:solidFill>
                  <a:srgbClr val="000000"/>
                </a:solidFill>
                <a:latin typeface="&amp;quot"/>
              </a:rPr>
              <a:t>Webinar Cost: Free for </a:t>
            </a:r>
            <a:r>
              <a:rPr lang="en-US" b="1" dirty="0">
                <a:solidFill>
                  <a:srgbClr val="840009"/>
                </a:solidFill>
                <a:latin typeface="&amp;quot"/>
                <a:hlinkClick r:id="rId3"/>
              </a:rPr>
              <a:t>AAC&amp;U Members</a:t>
            </a:r>
            <a:r>
              <a:rPr lang="en-US" b="1" dirty="0">
                <a:solidFill>
                  <a:srgbClr val="000000"/>
                </a:solidFill>
                <a:latin typeface="&amp;quot"/>
              </a:rPr>
              <a:t>, $200 for nonmembers</a:t>
            </a:r>
            <a:br>
              <a:rPr lang="en-US" b="1" dirty="0">
                <a:solidFill>
                  <a:srgbClr val="000000"/>
                </a:solidFill>
                <a:latin typeface="&amp;quot"/>
              </a:rPr>
            </a:br>
            <a:r>
              <a:rPr lang="en-US" b="1" dirty="0">
                <a:solidFill>
                  <a:srgbClr val="840009"/>
                </a:solidFill>
                <a:latin typeface="&amp;quot"/>
                <a:hlinkClick r:id="rId4"/>
              </a:rPr>
              <a:t>Register today!</a:t>
            </a:r>
            <a:endParaRPr lang="en-US" b="1" i="0" u="none" strike="noStrike" dirty="0">
              <a:solidFill>
                <a:srgbClr val="000000"/>
              </a:solidFill>
              <a:effectLst/>
              <a:latin typeface="&amp;quot"/>
            </a:endParaRPr>
          </a:p>
        </p:txBody>
      </p:sp>
    </p:spTree>
    <p:extLst>
      <p:ext uri="{BB962C8B-B14F-4D97-AF65-F5344CB8AC3E}">
        <p14:creationId xmlns:p14="http://schemas.microsoft.com/office/powerpoint/2010/main" val="256354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 xsi:nil="true"/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 xsi:nil="true"/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 xsi:nil="true"/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54</TotalTime>
  <Words>915</Words>
  <Application>Microsoft Office PowerPoint</Application>
  <PresentationFormat>Custom</PresentationFormat>
  <Paragraphs>106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&amp;quot</vt:lpstr>
      <vt:lpstr>Arial</vt:lpstr>
      <vt:lpstr>Century Gothic</vt:lpstr>
      <vt:lpstr>Books 16x9</vt:lpstr>
      <vt:lpstr>DHE Learning Outcomes Assessment Update</vt:lpstr>
      <vt:lpstr>Going Forward</vt:lpstr>
      <vt:lpstr>Going Forward</vt:lpstr>
      <vt:lpstr>Going Forward</vt:lpstr>
      <vt:lpstr>MassTransfer Pathways Student Learning Outcomes </vt:lpstr>
      <vt:lpstr>Open Educational Resources (OER) Working Group</vt:lpstr>
      <vt:lpstr>OER Working Group Members</vt:lpstr>
      <vt:lpstr>OER Working Group Members</vt:lpstr>
      <vt:lpstr>AAC&amp;U VALUE Institute Webinar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DHE Learning Outcomes Assessment Update</dc:title>
  <dc:creator>Awkward, Robert (DHE)</dc:creator>
  <cp:lastModifiedBy>Chadha, Suchita (DHE)</cp:lastModifiedBy>
  <cp:revision>9</cp:revision>
  <cp:lastPrinted>2018-11-30T01:46:38Z</cp:lastPrinted>
  <dcterms:created xsi:type="dcterms:W3CDTF">2018-11-30T00:54:27Z</dcterms:created>
  <dcterms:modified xsi:type="dcterms:W3CDTF">2018-12-07T21:30:10Z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